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09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19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29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58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80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87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58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31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80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56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13655-434A-4629-A77B-516496E54574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78D7-1682-4935-8017-EA0DDD274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8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"/>
          <p:cNvGrpSpPr/>
          <p:nvPr/>
        </p:nvGrpSpPr>
        <p:grpSpPr>
          <a:xfrm>
            <a:off x="395536" y="1340768"/>
            <a:ext cx="8352928" cy="4464496"/>
            <a:chOff x="395536" y="1556792"/>
            <a:chExt cx="8352928" cy="4464496"/>
          </a:xfrm>
        </p:grpSpPr>
        <p:sp>
          <p:nvSpPr>
            <p:cNvPr id="12" name="11 Sağ Ok"/>
            <p:cNvSpPr/>
            <p:nvPr/>
          </p:nvSpPr>
          <p:spPr>
            <a:xfrm rot="20444120" flipV="1">
              <a:off x="2130718" y="2524648"/>
              <a:ext cx="1217376" cy="20521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3" name="12 Dikdörtgen Belirtme Çizgisi"/>
            <p:cNvSpPr/>
            <p:nvPr/>
          </p:nvSpPr>
          <p:spPr>
            <a:xfrm>
              <a:off x="1331640" y="1700808"/>
              <a:ext cx="1368152" cy="504056"/>
            </a:xfrm>
            <a:prstGeom prst="wedgeRectCallout">
              <a:avLst>
                <a:gd name="adj1" fmla="val 43671"/>
                <a:gd name="adj2" fmla="val 9923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Dilekçe İle müracaat eder.</a:t>
              </a:r>
              <a:endParaRPr lang="tr-TR" sz="12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395536" y="2564904"/>
              <a:ext cx="1656184" cy="7920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Yetiştirici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347864" y="1556792"/>
              <a:ext cx="2160240" cy="1224136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 dirty="0">
                <a:solidFill>
                  <a:prstClr val="white"/>
                </a:solidFill>
                <a:latin typeface="Comic Sans MS" pitchFamily="66" charset="0"/>
              </a:endParaRPr>
            </a:p>
            <a:p>
              <a:pPr algn="ctr"/>
              <a:endParaRPr lang="tr-TR" sz="1400" dirty="0">
                <a:solidFill>
                  <a:prstClr val="white"/>
                </a:solidFill>
                <a:latin typeface="Comic Sans MS" pitchFamily="66" charset="0"/>
              </a:endParaRPr>
            </a:p>
            <a:p>
              <a:pPr algn="ctr"/>
              <a:r>
                <a:rPr lang="tr-TR" sz="1400" dirty="0">
                  <a:solidFill>
                    <a:prstClr val="white"/>
                  </a:solidFill>
                  <a:latin typeface="Comic Sans MS" pitchFamily="66" charset="0"/>
                </a:rPr>
                <a:t>Yetiştirici/Üretici </a:t>
              </a:r>
              <a:r>
                <a:rPr lang="tr-TR" sz="1400" dirty="0">
                  <a:solidFill>
                    <a:prstClr val="white"/>
                  </a:solidFill>
                  <a:latin typeface="Comic Sans MS" pitchFamily="66" charset="0"/>
                </a:rPr>
                <a:t>Örgütleri</a:t>
              </a:r>
            </a:p>
            <a:p>
              <a:pPr algn="ctr"/>
              <a:r>
                <a:rPr lang="tr-TR" sz="1400" dirty="0">
                  <a:solidFill>
                    <a:prstClr val="white"/>
                  </a:solidFill>
                  <a:latin typeface="Comic Sans MS" pitchFamily="66" charset="0"/>
                </a:rPr>
                <a:t> veya şahsen başvurur.</a:t>
              </a:r>
              <a:endParaRPr lang="tr-TR" dirty="0">
                <a:solidFill>
                  <a:prstClr val="white"/>
                </a:solidFill>
                <a:latin typeface="Comic Sans MS" pitchFamily="66" charset="0"/>
              </a:endParaRPr>
            </a:p>
            <a:p>
              <a:pPr algn="ctr"/>
              <a:endParaRPr lang="tr-TR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6" name="15 Oval"/>
            <p:cNvSpPr/>
            <p:nvPr/>
          </p:nvSpPr>
          <p:spPr>
            <a:xfrm>
              <a:off x="6372200" y="2996952"/>
              <a:ext cx="1728192" cy="7920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İl/İlçe Müdürlüğü</a:t>
              </a:r>
            </a:p>
          </p:txBody>
        </p:sp>
        <p:sp>
          <p:nvSpPr>
            <p:cNvPr id="17" name="16 Sağ Ok"/>
            <p:cNvSpPr/>
            <p:nvPr/>
          </p:nvSpPr>
          <p:spPr>
            <a:xfrm rot="1480070" flipV="1">
              <a:off x="5207349" y="2763084"/>
              <a:ext cx="1217376" cy="20521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8" name="17 Dikdörtgen Belirtme Çizgisi"/>
            <p:cNvSpPr/>
            <p:nvPr/>
          </p:nvSpPr>
          <p:spPr>
            <a:xfrm>
              <a:off x="6012160" y="1772816"/>
              <a:ext cx="1944216" cy="720080"/>
            </a:xfrm>
            <a:prstGeom prst="wedgeRectCallout">
              <a:avLst>
                <a:gd name="adj1" fmla="val -49228"/>
                <a:gd name="adj2" fmla="val 8992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Yetiştirici/Üretici Örgütleri</a:t>
              </a:r>
            </a:p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Üye Listelerini İletir.</a:t>
              </a:r>
              <a:endParaRPr lang="tr-TR" sz="12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9" name="18 Sağ Ok"/>
            <p:cNvSpPr/>
            <p:nvPr/>
          </p:nvSpPr>
          <p:spPr>
            <a:xfrm rot="8202508" flipV="1">
              <a:off x="5617397" y="4232832"/>
              <a:ext cx="1313632" cy="192536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4067944" y="4581128"/>
              <a:ext cx="1728192" cy="864096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İl Müdürlüğü</a:t>
              </a:r>
            </a:p>
          </p:txBody>
        </p:sp>
        <p:sp>
          <p:nvSpPr>
            <p:cNvPr id="21" name="20 Dikdörtgen Belirtme Çizgisi"/>
            <p:cNvSpPr/>
            <p:nvPr/>
          </p:nvSpPr>
          <p:spPr>
            <a:xfrm>
              <a:off x="6660232" y="4437112"/>
              <a:ext cx="2088232" cy="792088"/>
            </a:xfrm>
            <a:prstGeom prst="wedgeRectCallout">
              <a:avLst>
                <a:gd name="adj1" fmla="val -65096"/>
                <a:gd name="adj2" fmla="val -53072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Dönemler itibariyle  Gerekli </a:t>
              </a:r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kontrollerini yapar. İcmal listelerini, İl Müdürlüğüne gönderir.</a:t>
              </a:r>
            </a:p>
          </p:txBody>
        </p:sp>
        <p:sp>
          <p:nvSpPr>
            <p:cNvPr id="22" name="21 Sağ Ok"/>
            <p:cNvSpPr/>
            <p:nvPr/>
          </p:nvSpPr>
          <p:spPr>
            <a:xfrm rot="11413914" flipV="1">
              <a:off x="2314276" y="4722463"/>
              <a:ext cx="1606934" cy="1744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3" name="22 Oval"/>
            <p:cNvSpPr/>
            <p:nvPr/>
          </p:nvSpPr>
          <p:spPr>
            <a:xfrm>
              <a:off x="467544" y="4149080"/>
              <a:ext cx="1728192" cy="864096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HAYGEM</a:t>
              </a:r>
            </a:p>
          </p:txBody>
        </p:sp>
        <p:sp>
          <p:nvSpPr>
            <p:cNvPr id="24" name="23 Dikdörtgen Belirtme Çizgisi"/>
            <p:cNvSpPr/>
            <p:nvPr/>
          </p:nvSpPr>
          <p:spPr>
            <a:xfrm>
              <a:off x="1763688" y="5301208"/>
              <a:ext cx="2160240" cy="720080"/>
            </a:xfrm>
            <a:prstGeom prst="wedgeRectCallout">
              <a:avLst>
                <a:gd name="adj1" fmla="val 18417"/>
                <a:gd name="adj2" fmla="val -89939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İcmal listelerini kontrol ederek ödemeye esas icmalleri  </a:t>
              </a:r>
              <a:r>
                <a:rPr lang="tr-TR" sz="1200" dirty="0" err="1">
                  <a:solidFill>
                    <a:prstClr val="white"/>
                  </a:solidFill>
                  <a:latin typeface="Comic Sans MS" pitchFamily="66" charset="0"/>
                </a:rPr>
                <a:t>HAYGEM’e</a:t>
              </a:r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 gönderir.</a:t>
              </a:r>
            </a:p>
          </p:txBody>
        </p:sp>
        <p:sp>
          <p:nvSpPr>
            <p:cNvPr id="26" name="25 Oval"/>
            <p:cNvSpPr/>
            <p:nvPr/>
          </p:nvSpPr>
          <p:spPr>
            <a:xfrm>
              <a:off x="2627784" y="2492896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1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7" name="26 Oval"/>
            <p:cNvSpPr/>
            <p:nvPr/>
          </p:nvSpPr>
          <p:spPr>
            <a:xfrm>
              <a:off x="5796136" y="2780928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2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8" name="27 Oval"/>
            <p:cNvSpPr/>
            <p:nvPr/>
          </p:nvSpPr>
          <p:spPr>
            <a:xfrm>
              <a:off x="6156176" y="4221088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3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9" name="28 Oval"/>
            <p:cNvSpPr/>
            <p:nvPr/>
          </p:nvSpPr>
          <p:spPr>
            <a:xfrm>
              <a:off x="3131840" y="4725144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4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31" name="30 Dikdörtgen Belirtme Çizgisi"/>
            <p:cNvSpPr/>
            <p:nvPr/>
          </p:nvSpPr>
          <p:spPr>
            <a:xfrm>
              <a:off x="2195736" y="3212976"/>
              <a:ext cx="2304256" cy="972108"/>
            </a:xfrm>
            <a:prstGeom prst="wedgeRectCallout">
              <a:avLst>
                <a:gd name="adj1" fmla="val -81151"/>
                <a:gd name="adj2" fmla="val 14072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Desteklemeler Yetiştiricilerin hesabına aktarılmak üzere Yetiştirici/Üretici Örgütleri,</a:t>
              </a:r>
              <a:endParaRPr lang="tr-TR" sz="1200" dirty="0">
                <a:solidFill>
                  <a:prstClr val="white"/>
                </a:solidFill>
                <a:latin typeface="Comic Sans MS" pitchFamily="66" charset="0"/>
              </a:endParaRPr>
            </a:p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Şahsen başvuranlar için ise direkt üreticiye Ödenir.</a:t>
              </a:r>
            </a:p>
          </p:txBody>
        </p:sp>
      </p:grpSp>
      <p:sp>
        <p:nvSpPr>
          <p:cNvPr id="35" name="34 Metin kutusu"/>
          <p:cNvSpPr txBox="1"/>
          <p:nvPr/>
        </p:nvSpPr>
        <p:spPr>
          <a:xfrm>
            <a:off x="1536843" y="116632"/>
            <a:ext cx="6068056" cy="1261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omic Sans MS" pitchFamily="66" charset="0"/>
              </a:rPr>
              <a:t>BUZAĞI </a:t>
            </a:r>
          </a:p>
          <a:p>
            <a:pPr algn="ctr"/>
            <a:r>
              <a:rPr lang="tr-TR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omic Sans MS" pitchFamily="66" charset="0"/>
              </a:rPr>
              <a:t>DESTEKLEMELERİ İŞ AKIŞ ŞEMASI</a:t>
            </a:r>
          </a:p>
          <a:p>
            <a:pPr algn="ctr"/>
            <a:endParaRPr lang="tr-TR" sz="2800" b="1" dirty="0">
              <a:solidFill>
                <a:srgbClr val="1F497D">
                  <a:lumMod val="60000"/>
                  <a:lumOff val="40000"/>
                </a:srgbClr>
              </a:solidFill>
              <a:latin typeface="Comic Sans MS" pitchFamily="66" charset="0"/>
            </a:endParaRPr>
          </a:p>
        </p:txBody>
      </p:sp>
      <p:sp>
        <p:nvSpPr>
          <p:cNvPr id="36" name="35 Metin kutusu"/>
          <p:cNvSpPr txBox="1"/>
          <p:nvPr/>
        </p:nvSpPr>
        <p:spPr>
          <a:xfrm>
            <a:off x="0" y="6453336"/>
            <a:ext cx="914400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1F497D">
                    <a:lumMod val="60000"/>
                    <a:lumOff val="40000"/>
                  </a:srgbClr>
                </a:solidFill>
                <a:latin typeface="Comic Sans MS" pitchFamily="66" charset="0"/>
              </a:rPr>
              <a:t>HAYGEM</a:t>
            </a:r>
            <a:endParaRPr lang="tr-TR" dirty="0">
              <a:solidFill>
                <a:srgbClr val="1F497D">
                  <a:lumMod val="60000"/>
                  <a:lumOff val="40000"/>
                </a:srgbClr>
              </a:solidFill>
              <a:latin typeface="Comic Sans MS" pitchFamily="66" charset="0"/>
            </a:endParaRPr>
          </a:p>
        </p:txBody>
      </p:sp>
      <p:sp>
        <p:nvSpPr>
          <p:cNvPr id="32" name="24 Sağ Ok"/>
          <p:cNvSpPr/>
          <p:nvPr/>
        </p:nvSpPr>
        <p:spPr>
          <a:xfrm rot="16200000" flipV="1">
            <a:off x="969794" y="3430877"/>
            <a:ext cx="648000" cy="2123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33" name="29 Oval"/>
          <p:cNvSpPr/>
          <p:nvPr/>
        </p:nvSpPr>
        <p:spPr>
          <a:xfrm>
            <a:off x="1187624" y="3501008"/>
            <a:ext cx="216024" cy="216024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prstClr val="white"/>
                </a:solidFill>
                <a:latin typeface="Comic Sans MS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3087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D910D254D6DAB4898B9C27CDB2A8A7F" ma:contentTypeVersion="1" ma:contentTypeDescription="Yeni belge oluşturun." ma:contentTypeScope="" ma:versionID="76a7019b47816a03d04f8e1ca47a3b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B5917C-3C48-4AF6-BF46-F5D12BA1FDDC}"/>
</file>

<file path=customXml/itemProps2.xml><?xml version="1.0" encoding="utf-8"?>
<ds:datastoreItem xmlns:ds="http://schemas.openxmlformats.org/officeDocument/2006/customXml" ds:itemID="{2E7BBC17-7E18-4AE8-9745-7A398BAA8305}"/>
</file>

<file path=customXml/itemProps3.xml><?xml version="1.0" encoding="utf-8"?>
<ds:datastoreItem xmlns:ds="http://schemas.openxmlformats.org/officeDocument/2006/customXml" ds:itemID="{A9310849-08CB-40E1-A134-F1D4EA0A418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Ekran Gösterisi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İbrahim Kirlibal</dc:creator>
  <cp:lastModifiedBy>İbrahim Kirlibal</cp:lastModifiedBy>
  <cp:revision>1</cp:revision>
  <dcterms:created xsi:type="dcterms:W3CDTF">2013-02-21T13:52:07Z</dcterms:created>
  <dcterms:modified xsi:type="dcterms:W3CDTF">2013-02-21T13:52:36Z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0x0101003D910D254D6DAB4898B9C27CDB2A8A7F</vt:lpwstr>
  </property>
  <property fmtid="{D5CDD505-2E9C-101B-9397-08002B2CF9AE}" pid="3" name="Order">
    <vt:r8>58100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